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292934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FDD"/>
          </a:solidFill>
        </a:fill>
      </a:tcStyle>
    </a:wholeTbl>
    <a:band2H>
      <a:tcTxStyle b="def" i="def"/>
      <a:tcStyle>
        <a:tcBdr/>
        <a:fill>
          <a:solidFill>
            <a:srgbClr val="EEF0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D1D0"/>
          </a:solidFill>
        </a:fill>
      </a:tcStyle>
    </a:wholeTbl>
    <a:band2H>
      <a:tcTxStyle b="def" i="def"/>
      <a:tcStyle>
        <a:tcBdr/>
        <a:fill>
          <a:solidFill>
            <a:srgbClr val="EB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CECD"/>
          </a:solidFill>
        </a:fill>
      </a:tcStyle>
    </a:wholeTbl>
    <a:band2H>
      <a:tcTxStyle b="def" i="def"/>
      <a:tcStyle>
        <a:tcBdr/>
        <a:fill>
          <a:solidFill>
            <a:srgbClr val="EBE8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292934"/>
        </a:fontRef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292934"/>
        </a:fontRef>
        <a:srgbClr val="29293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292934"/>
        </a:fontRef>
        <a:srgbClr val="29293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C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92934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solidFill>
            <a:srgbClr val="292934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solidFill>
            <a:srgbClr val="292934">
              <a:alpha val="20000"/>
            </a:srgbClr>
          </a:solidFill>
        </a:fill>
      </a:tcStyle>
    </a:firstCol>
    <a:lastRow>
      <a:tcTxStyle b="on" i="off">
        <a:fontRef idx="maj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50800" cap="flat">
              <a:solidFill>
                <a:srgbClr val="292934"/>
              </a:solidFill>
              <a:prstDash val="solid"/>
              <a:round/>
            </a:ln>
          </a:top>
          <a:bottom>
            <a:ln w="127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292934"/>
        </a:fontRef>
        <a:srgbClr val="292934"/>
      </a:tcTxStyle>
      <a:tcStyle>
        <a:tcBdr>
          <a:left>
            <a:ln w="12700" cap="flat">
              <a:solidFill>
                <a:srgbClr val="292934"/>
              </a:solidFill>
              <a:prstDash val="solid"/>
              <a:round/>
            </a:ln>
          </a:left>
          <a:right>
            <a:ln w="12700" cap="flat">
              <a:solidFill>
                <a:srgbClr val="292934"/>
              </a:solidFill>
              <a:prstDash val="solid"/>
              <a:round/>
            </a:ln>
          </a:right>
          <a:top>
            <a:ln w="12700" cap="flat">
              <a:solidFill>
                <a:srgbClr val="292934"/>
              </a:solidFill>
              <a:prstDash val="solid"/>
              <a:round/>
            </a:ln>
          </a:top>
          <a:bottom>
            <a:ln w="25400" cap="flat">
              <a:solidFill>
                <a:srgbClr val="292934"/>
              </a:solidFill>
              <a:prstDash val="solid"/>
              <a:round/>
            </a:ln>
          </a:bottom>
          <a:insideH>
            <a:ln w="12700" cap="flat">
              <a:solidFill>
                <a:srgbClr val="292934"/>
              </a:solidFill>
              <a:prstDash val="solid"/>
              <a:round/>
            </a:ln>
          </a:insideH>
          <a:insideV>
            <a:ln w="12700" cap="flat">
              <a:solidFill>
                <a:srgbClr val="292934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gif>
</file>

<file path=ppt/media/image1.jpeg>
</file>

<file path=ppt/media/image1.png>
</file>

<file path=ppt/media/image2.gif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1pPr>
    <a:lvl2pPr indent="2286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2pPr>
    <a:lvl3pPr indent="4572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3pPr>
    <a:lvl4pPr indent="6858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4pPr>
    <a:lvl5pPr indent="9144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5pPr>
    <a:lvl6pPr indent="11430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6pPr>
    <a:lvl7pPr indent="13716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7pPr>
    <a:lvl8pPr indent="16002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8pPr>
    <a:lvl9pPr indent="1828800" latinLnBrk="0">
      <a:defRPr sz="1200">
        <a:solidFill>
          <a:srgbClr val="292934"/>
        </a:solidFill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/>
          <p:nvPr>
            <p:ph type="title"/>
          </p:nvPr>
        </p:nvSpPr>
        <p:spPr>
          <a:xfrm>
            <a:off x="685800" y="1371600"/>
            <a:ext cx="7848600" cy="1927225"/>
          </a:xfrm>
          <a:prstGeom prst="rect">
            <a:avLst/>
          </a:prstGeom>
        </p:spPr>
        <p:txBody>
          <a:bodyPr anchor="b"/>
          <a:lstStyle>
            <a:lvl1pPr>
              <a:defRPr cap="all" sz="54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685800" y="3505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1pPr>
            <a:lvl2pPr marL="0" indent="45720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2pPr>
            <a:lvl3pPr marL="0" indent="91440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3pPr>
            <a:lvl4pPr marL="0" indent="137160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4pPr>
            <a:lvl5pPr marL="0" indent="1828800">
              <a:buClrTx/>
              <a:buSzTx/>
              <a:buFontTx/>
              <a:buNone/>
              <a:defRPr>
                <a:solidFill>
                  <a:srgbClr val="57576E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traight Connector 7"/>
          <p:cNvSpPr/>
          <p:nvPr/>
        </p:nvSpPr>
        <p:spPr>
          <a:xfrm>
            <a:off x="685799" y="3398519"/>
            <a:ext cx="7848601" cy="1590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Text"/>
          <p:cNvSpPr txBox="1"/>
          <p:nvPr>
            <p:ph type="title"/>
          </p:nvPr>
        </p:nvSpPr>
        <p:spPr>
          <a:xfrm>
            <a:off x="6629400" y="609600"/>
            <a:ext cx="2057400" cy="5867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08" name="Body Level One…"/>
          <p:cNvSpPr txBox="1"/>
          <p:nvPr>
            <p:ph type="body" idx="1"/>
          </p:nvPr>
        </p:nvSpPr>
        <p:spPr>
          <a:xfrm>
            <a:off x="457200" y="609600"/>
            <a:ext cx="6019800" cy="58674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bg>
      <p:bgPr>
        <a:solidFill>
          <a:srgbClr val="D253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xfrm>
            <a:off x="722312" y="2362200"/>
            <a:ext cx="7772401" cy="2200275"/>
          </a:xfrm>
          <a:prstGeom prst="rect">
            <a:avLst/>
          </a:prstGeom>
        </p:spPr>
        <p:txBody>
          <a:bodyPr anchor="b"/>
          <a:lstStyle>
            <a:lvl1pPr>
              <a:defRPr cap="all" sz="4800">
                <a:solidFill>
                  <a:srgbClr val="F3F2D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1"/>
          </p:nvPr>
        </p:nvSpPr>
        <p:spPr>
          <a:xfrm>
            <a:off x="722312" y="4626864"/>
            <a:ext cx="7772401" cy="1500188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1pPr>
            <a:lvl2pPr marL="0" indent="45720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2pPr>
            <a:lvl3pPr marL="0" indent="91440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3pPr>
            <a:lvl4pPr marL="0" indent="137160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4pPr>
            <a:lvl5pPr marL="0" indent="1828800">
              <a:buClrTx/>
              <a:buSzTx/>
              <a:buFontTx/>
              <a:buNone/>
              <a:defRPr>
                <a:solidFill>
                  <a:srgbClr val="F3F2D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traight Connector 6"/>
          <p:cNvSpPr/>
          <p:nvPr/>
        </p:nvSpPr>
        <p:spPr>
          <a:xfrm>
            <a:off x="731519" y="4599431"/>
            <a:ext cx="7848601" cy="1590"/>
          </a:xfrm>
          <a:prstGeom prst="line">
            <a:avLst/>
          </a:prstGeom>
          <a:ln w="19050">
            <a:solidFill>
              <a:srgbClr val="F3F2D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3" name="Body Level One…"/>
          <p:cNvSpPr txBox="1"/>
          <p:nvPr>
            <p:ph type="body" sz="half" idx="1"/>
          </p:nvPr>
        </p:nvSpPr>
        <p:spPr>
          <a:xfrm>
            <a:off x="457200" y="1673351"/>
            <a:ext cx="4038600" cy="4718305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487680" indent="-213360">
              <a:spcBef>
                <a:spcPts val="600"/>
              </a:spcBef>
              <a:defRPr sz="2800"/>
            </a:lvl2pPr>
            <a:lvl3pPr marL="804672" indent="-256032">
              <a:spcBef>
                <a:spcPts val="600"/>
              </a:spcBef>
              <a:defRPr sz="2800"/>
            </a:lvl3pPr>
            <a:lvl4pPr marL="1107439" indent="-284480">
              <a:spcBef>
                <a:spcPts val="600"/>
              </a:spcBef>
              <a:defRPr sz="2800"/>
            </a:lvl4pPr>
            <a:lvl5pPr marL="1264919" indent="-21336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quarter" idx="1"/>
          </p:nvPr>
        </p:nvSpPr>
        <p:spPr>
          <a:xfrm>
            <a:off x="457200" y="1676400"/>
            <a:ext cx="3931921" cy="63976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1pPr>
            <a:lvl2pPr marL="0" indent="4572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2pPr>
            <a:lvl3pPr marL="0" indent="9144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3pPr>
            <a:lvl4pPr marL="0" indent="13716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4pPr>
            <a:lvl5pPr marL="0" indent="182880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 Placeholder 4"/>
          <p:cNvSpPr/>
          <p:nvPr>
            <p:ph type="body" sz="quarter" idx="13"/>
          </p:nvPr>
        </p:nvSpPr>
        <p:spPr>
          <a:xfrm>
            <a:off x="4754879" y="1676400"/>
            <a:ext cx="3931921" cy="639763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spcBef>
                <a:spcPts val="400"/>
              </a:spcBef>
              <a:buClrTx/>
              <a:buSzTx/>
              <a:buFontTx/>
              <a:buNone/>
              <a:defRPr sz="2000">
                <a:solidFill>
                  <a:srgbClr val="D2533C"/>
                </a:solidFill>
              </a:defRPr>
            </a:pPr>
          </a:p>
        </p:txBody>
      </p:sp>
      <p:sp>
        <p:nvSpPr>
          <p:cNvPr id="54" name="Straight Connector 10"/>
          <p:cNvSpPr/>
          <p:nvPr/>
        </p:nvSpPr>
        <p:spPr>
          <a:xfrm flipH="1">
            <a:off x="4571999" y="1691640"/>
            <a:ext cx="796" cy="4709160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/>
          <p:nvPr>
            <p:ph type="title"/>
          </p:nvPr>
        </p:nvSpPr>
        <p:spPr>
          <a:xfrm>
            <a:off x="457200" y="792079"/>
            <a:ext cx="2139696" cy="1261874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78" name="Body Level One…"/>
          <p:cNvSpPr txBox="1"/>
          <p:nvPr>
            <p:ph type="body" idx="1"/>
          </p:nvPr>
        </p:nvSpPr>
        <p:spPr>
          <a:xfrm>
            <a:off x="2971800" y="792079"/>
            <a:ext cx="5715000" cy="5577842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483325" indent="-209005">
              <a:spcBef>
                <a:spcPts val="700"/>
              </a:spcBef>
              <a:defRPr sz="3200"/>
            </a:lvl2pPr>
            <a:lvl3pPr marL="792480" indent="-243840">
              <a:spcBef>
                <a:spcPts val="700"/>
              </a:spcBef>
              <a:defRPr sz="3200"/>
            </a:lvl3pPr>
            <a:lvl4pPr marL="1115567" indent="-292608">
              <a:spcBef>
                <a:spcPts val="700"/>
              </a:spcBef>
              <a:defRPr sz="3200"/>
            </a:lvl4pPr>
            <a:lvl5pPr marL="1271016" indent="-219456">
              <a:spcBef>
                <a:spcPts val="7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9" name="Text Placeholder 3"/>
          <p:cNvSpPr/>
          <p:nvPr>
            <p:ph type="body" sz="quarter" idx="13"/>
          </p:nvPr>
        </p:nvSpPr>
        <p:spPr>
          <a:xfrm>
            <a:off x="457201" y="2130551"/>
            <a:ext cx="2139697" cy="4243616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ClrTx/>
              <a:buSzTx/>
              <a:buFontTx/>
              <a:buNone/>
              <a:defRPr sz="1400"/>
            </a:pPr>
          </a:p>
        </p:txBody>
      </p:sp>
      <p:sp>
        <p:nvSpPr>
          <p:cNvPr id="80" name="Straight Connector 8"/>
          <p:cNvSpPr/>
          <p:nvPr/>
        </p:nvSpPr>
        <p:spPr>
          <a:xfrm flipH="1">
            <a:off x="2775009" y="792079"/>
            <a:ext cx="1590" cy="5577841"/>
          </a:xfrm>
          <a:prstGeom prst="line">
            <a:avLst/>
          </a:prstGeom>
          <a:ln w="19050">
            <a:solidFill>
              <a:srgbClr val="D2533C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/>
          <p:nvPr>
            <p:ph type="title"/>
          </p:nvPr>
        </p:nvSpPr>
        <p:spPr>
          <a:xfrm>
            <a:off x="457200" y="792480"/>
            <a:ext cx="2142681" cy="126492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89" name="Picture Placeholder 2"/>
          <p:cNvSpPr/>
          <p:nvPr>
            <p:ph type="pic" idx="13"/>
          </p:nvPr>
        </p:nvSpPr>
        <p:spPr>
          <a:xfrm>
            <a:off x="2858610" y="838200"/>
            <a:ext cx="5904390" cy="5500458"/>
          </a:xfrm>
          <a:prstGeom prst="rect">
            <a:avLst/>
          </a:prstGeom>
          <a:ln w="76200">
            <a:solidFill>
              <a:srgbClr val="FFFFFF"/>
            </a:solidFill>
            <a:miter lim="800000"/>
          </a:ln>
          <a:effectLst>
            <a:outerShdw sx="100000" sy="100000" kx="0" ky="0" algn="b" rotWithShape="0" blurRad="50800" dist="12700" dir="5400000">
              <a:srgbClr val="000000">
                <a:alpha val="58999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0" name="Body Level One…"/>
          <p:cNvSpPr txBox="1"/>
          <p:nvPr>
            <p:ph type="body" sz="quarter" idx="1"/>
          </p:nvPr>
        </p:nvSpPr>
        <p:spPr>
          <a:xfrm>
            <a:off x="457200" y="2133600"/>
            <a:ext cx="2139696" cy="424281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ClrTx/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ClrTx/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ClrTx/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ClrTx/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9"/>
          <p:cNvSpPr/>
          <p:nvPr/>
        </p:nvSpPr>
        <p:spPr>
          <a:xfrm>
            <a:off x="0" y="220785"/>
            <a:ext cx="9144000" cy="228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" name="Rectangle 6"/>
          <p:cNvSpPr/>
          <p:nvPr/>
        </p:nvSpPr>
        <p:spPr>
          <a:xfrm>
            <a:off x="0" y="-1"/>
            <a:ext cx="9144000" cy="36576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7620000" y="38468"/>
            <a:ext cx="301908" cy="28882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>
              <a:defRPr b="1" sz="14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4000" u="none">
          <a:ln>
            <a:noFill/>
          </a:ln>
          <a:solidFill>
            <a:srgbClr val="D2533C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182879" marR="0" indent="-18287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8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1pPr>
      <a:lvl2pPr marL="493775" marR="0" indent="-219455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8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2pPr>
      <a:lvl3pPr marL="792479" marR="0" indent="-24384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9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3pPr>
      <a:lvl4pPr marL="1097279" marR="0" indent="-27431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4pPr>
      <a:lvl5pPr marL="1286691" marR="0" indent="-235131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5pPr>
      <a:lvl6pPr marL="1526344" marR="0" indent="-33762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6pPr>
      <a:lvl7pPr marL="1709224" marR="0" indent="-33762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7pPr>
      <a:lvl8pPr marL="1892104" marR="0" indent="-33762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8pPr>
      <a:lvl9pPr marL="2074984" marR="0" indent="-337624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>
          <a:schemeClr val="accent1"/>
        </a:buClr>
        <a:buSzPct val="100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292934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g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g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Relationship Id="rId5" Type="http://schemas.openxmlformats.org/officeDocument/2006/relationships/image" Target="../media/image1.jpe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Box 6"/>
          <p:cNvSpPr txBox="1"/>
          <p:nvPr/>
        </p:nvSpPr>
        <p:spPr>
          <a:xfrm>
            <a:off x="328246" y="4556099"/>
            <a:ext cx="8487505" cy="195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5000">
                <a:solidFill>
                  <a:schemeClr val="accent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GS@HackTheSolarSystem</a:t>
            </a:r>
          </a:p>
          <a:p>
            <a:pPr algn="ctr">
              <a:defRPr sz="4800">
                <a:solidFill>
                  <a:srgbClr val="BEC7C2"/>
                </a:solidFill>
              </a:defRPr>
            </a:pPr>
            <a:r>
              <a:t>ZEPHYR</a:t>
            </a:r>
            <a:endParaRPr sz="2900"/>
          </a:p>
          <a:p>
            <a:pPr algn="ctr">
              <a:defRPr sz="2900">
                <a:solidFill>
                  <a:srgbClr val="BEC7C2"/>
                </a:solidFill>
              </a:defRPr>
            </a:pPr>
            <a:r>
              <a:t>Partly Cloudy Skies on Earth and Mars</a:t>
            </a:r>
          </a:p>
        </p:txBody>
      </p:sp>
      <p:pic>
        <p:nvPicPr>
          <p:cNvPr id="119" name="Screen Shot 2019-02-10 at 10.38.04 AM.png" descr="Screen Shot 2019-02-10 at 10.38.0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2630"/>
            <a:ext cx="9144000" cy="46226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Screen Shot 2019-02-10 at 11.09.00 AM.png" descr="Screen Shot 2019-02-10 at 11.09.0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50" y="-25400"/>
            <a:ext cx="9131300" cy="4648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3"/>
            <a:ext cx="9144000" cy="387763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What did we do?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What did we do?</a:t>
            </a:r>
          </a:p>
        </p:txBody>
      </p:sp>
      <p:pic>
        <p:nvPicPr>
          <p:cNvPr id="124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4"/>
            <a:ext cx="9144000" cy="404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9"/>
            <a:ext cx="9105900" cy="342901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Real-Time Data Visualization on OpenSpace…"/>
          <p:cNvSpPr txBox="1"/>
          <p:nvPr/>
        </p:nvSpPr>
        <p:spPr>
          <a:xfrm>
            <a:off x="500380" y="1685219"/>
            <a:ext cx="7279145" cy="1150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buSzPct val="100000"/>
              <a:buChar char="•"/>
            </a:pPr>
            <a:r>
              <a:t>Real-Time Data Visualization on OpenSpace </a:t>
            </a:r>
          </a:p>
          <a:p>
            <a:pPr marL="180473" indent="-180473">
              <a:buSzPct val="100000"/>
              <a:buChar char="•"/>
            </a:pPr>
          </a:p>
          <a:p>
            <a:pPr marL="180473" indent="-180473">
              <a:buSzPct val="100000"/>
              <a:buChar char="•"/>
            </a:pPr>
            <a:r>
              <a:t>OnDemand Data Visualization on OpenSpace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3"/>
            <a:ext cx="9144000" cy="387763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Working Prototype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Working Prototype</a:t>
            </a:r>
          </a:p>
        </p:txBody>
      </p:sp>
      <p:pic>
        <p:nvPicPr>
          <p:cNvPr id="130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4"/>
            <a:ext cx="9144000" cy="404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9"/>
            <a:ext cx="9105900" cy="342901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Image Recorder"/>
          <p:cNvSpPr/>
          <p:nvPr/>
        </p:nvSpPr>
        <p:spPr>
          <a:xfrm>
            <a:off x="331040" y="1556399"/>
            <a:ext cx="1892767" cy="444893"/>
          </a:xfrm>
          <a:prstGeom prst="rect">
            <a:avLst/>
          </a:prstGeom>
          <a:solidFill>
            <a:srgbClr val="FFFFFF"/>
          </a:solidFill>
          <a:ln w="26425">
            <a:solidFill>
              <a:schemeClr val="accent1"/>
            </a:solidFill>
          </a:ln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pPr/>
            <a:r>
              <a:t>Image Recorder</a:t>
            </a:r>
          </a:p>
        </p:txBody>
      </p:sp>
      <p:sp>
        <p:nvSpPr>
          <p:cNvPr id="133" name="Image Processor"/>
          <p:cNvSpPr/>
          <p:nvPr/>
        </p:nvSpPr>
        <p:spPr>
          <a:xfrm>
            <a:off x="1606605" y="2387271"/>
            <a:ext cx="1892766" cy="444893"/>
          </a:xfrm>
          <a:prstGeom prst="rect">
            <a:avLst/>
          </a:prstGeom>
          <a:solidFill>
            <a:srgbClr val="FFFFFF"/>
          </a:solidFill>
          <a:ln w="26425">
            <a:solidFill>
              <a:schemeClr val="accent1"/>
            </a:solidFill>
          </a:ln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pPr/>
            <a:r>
              <a:t>Image Processor</a:t>
            </a:r>
          </a:p>
        </p:txBody>
      </p:sp>
      <p:sp>
        <p:nvSpPr>
          <p:cNvPr id="134" name="Image Transformer"/>
          <p:cNvSpPr/>
          <p:nvPr/>
        </p:nvSpPr>
        <p:spPr>
          <a:xfrm>
            <a:off x="2383568" y="3206554"/>
            <a:ext cx="2179803" cy="444892"/>
          </a:xfrm>
          <a:prstGeom prst="rect">
            <a:avLst/>
          </a:prstGeom>
          <a:solidFill>
            <a:srgbClr val="FFFFFF"/>
          </a:solidFill>
          <a:ln w="26425">
            <a:solidFill>
              <a:schemeClr val="accent1"/>
            </a:solidFill>
          </a:ln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pPr/>
            <a:r>
              <a:t>Image Transformer</a:t>
            </a:r>
          </a:p>
        </p:txBody>
      </p:sp>
      <p:sp>
        <p:nvSpPr>
          <p:cNvPr id="135" name="Real time OpenSpace GlobeBrowsing Visualization"/>
          <p:cNvSpPr/>
          <p:nvPr/>
        </p:nvSpPr>
        <p:spPr>
          <a:xfrm>
            <a:off x="3685844" y="4030925"/>
            <a:ext cx="3070372" cy="802915"/>
          </a:xfrm>
          <a:prstGeom prst="rect">
            <a:avLst/>
          </a:prstGeom>
          <a:solidFill>
            <a:srgbClr val="FFFFFF"/>
          </a:solidFill>
          <a:ln w="26425">
            <a:solidFill>
              <a:schemeClr val="accent1"/>
            </a:solidFill>
          </a:ln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/>
          </a:lstStyle>
          <a:p>
            <a:pPr/>
            <a:r>
              <a:t>Real time OpenSpace GlobeBrowsing Visualization</a:t>
            </a:r>
          </a:p>
        </p:txBody>
      </p:sp>
      <p:sp>
        <p:nvSpPr>
          <p:cNvPr id="136" name="On-demand Visualization"/>
          <p:cNvSpPr/>
          <p:nvPr/>
        </p:nvSpPr>
        <p:spPr>
          <a:xfrm>
            <a:off x="5753829" y="5323117"/>
            <a:ext cx="2705846" cy="444893"/>
          </a:xfrm>
          <a:prstGeom prst="rect">
            <a:avLst/>
          </a:prstGeom>
          <a:solidFill>
            <a:srgbClr val="FFFFFF"/>
          </a:solidFill>
          <a:ln w="26425">
            <a:solidFill>
              <a:schemeClr val="accent1"/>
            </a:solidFill>
          </a:ln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On-demand Visualization</a:t>
            </a:r>
          </a:p>
        </p:txBody>
      </p:sp>
      <p:sp>
        <p:nvSpPr>
          <p:cNvPr id="137" name="Line"/>
          <p:cNvSpPr/>
          <p:nvPr/>
        </p:nvSpPr>
        <p:spPr>
          <a:xfrm>
            <a:off x="2947448" y="2834387"/>
            <a:ext cx="580542" cy="376726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38" name="Line"/>
          <p:cNvSpPr/>
          <p:nvPr/>
        </p:nvSpPr>
        <p:spPr>
          <a:xfrm>
            <a:off x="4160687" y="3646965"/>
            <a:ext cx="580542" cy="376726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39" name="Line"/>
          <p:cNvSpPr/>
          <p:nvPr/>
        </p:nvSpPr>
        <p:spPr>
          <a:xfrm>
            <a:off x="6157444" y="4860204"/>
            <a:ext cx="730894" cy="460562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40" name="Line"/>
          <p:cNvSpPr/>
          <p:nvPr/>
        </p:nvSpPr>
        <p:spPr>
          <a:xfrm>
            <a:off x="1516317" y="2008702"/>
            <a:ext cx="580542" cy="376726"/>
          </a:xfrm>
          <a:prstGeom prst="line">
            <a:avLst/>
          </a:prstGeom>
          <a:ln w="26425">
            <a:solidFill>
              <a:schemeClr val="accent1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 1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Follow the Globe</a:t>
            </a:r>
          </a:p>
        </p:txBody>
      </p:sp>
      <p:pic>
        <p:nvPicPr>
          <p:cNvPr id="143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3"/>
            <a:ext cx="9144000" cy="387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4"/>
            <a:ext cx="9144000" cy="404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9"/>
            <a:ext cx="9105900" cy="342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MarsOpenSpace5.gif" descr="MarsOpenSpace5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20591" y="1317153"/>
            <a:ext cx="7302818" cy="49343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3"/>
            <a:ext cx="9144000" cy="387763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Dataset Caching…"/>
          <p:cNvSpPr txBox="1"/>
          <p:nvPr/>
        </p:nvSpPr>
        <p:spPr>
          <a:xfrm>
            <a:off x="500380" y="1685219"/>
            <a:ext cx="7279145" cy="16841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180473" indent="-180473">
              <a:buSzPct val="100000"/>
              <a:buChar char="•"/>
            </a:pPr>
            <a:r>
              <a:t>Dataset Caching</a:t>
            </a:r>
          </a:p>
          <a:p>
            <a:pPr/>
          </a:p>
          <a:p>
            <a:pPr marL="180473" indent="-180473">
              <a:buSzPct val="100000"/>
              <a:buChar char="•"/>
            </a:pPr>
            <a:r>
              <a:t>Large Datasets hosting/streaming from a Server</a:t>
            </a:r>
          </a:p>
          <a:p>
            <a:pPr/>
          </a:p>
          <a:p>
            <a:pPr marL="180473" indent="-180473">
              <a:buSzPct val="100000"/>
              <a:buChar char="•"/>
            </a:pPr>
            <a:r>
              <a:t>Hadoop Integration for reliable large data processing , high-bandwidth streaming</a:t>
            </a:r>
          </a:p>
        </p:txBody>
      </p:sp>
      <p:sp>
        <p:nvSpPr>
          <p:cNvPr id="150" name="If we had more time….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If we had more time….</a:t>
            </a:r>
          </a:p>
        </p:txBody>
      </p:sp>
      <p:pic>
        <p:nvPicPr>
          <p:cNvPr id="151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4"/>
            <a:ext cx="9144000" cy="404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9"/>
            <a:ext cx="9105900" cy="34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3"/>
            <a:ext cx="9144000" cy="387763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OpenSpace installations…"/>
          <p:cNvSpPr txBox="1"/>
          <p:nvPr/>
        </p:nvSpPr>
        <p:spPr>
          <a:xfrm>
            <a:off x="500380" y="1685219"/>
            <a:ext cx="7279145" cy="1150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28600" indent="-228600">
              <a:buSzPct val="100000"/>
              <a:buChar char="•"/>
            </a:pPr>
            <a:r>
              <a:t>OpenSpace installations </a:t>
            </a:r>
          </a:p>
          <a:p>
            <a:pPr marL="228600" indent="-228600">
              <a:buSzPct val="100000"/>
              <a:buChar char="•"/>
            </a:pPr>
          </a:p>
          <a:p>
            <a:pPr marL="228600" indent="-228600">
              <a:buSzPct val="100000"/>
              <a:buChar char="•"/>
            </a:pPr>
            <a:r>
              <a:t>Conda GDAL / Py GDAL didn’t pair well</a:t>
            </a:r>
          </a:p>
        </p:txBody>
      </p:sp>
      <p:sp>
        <p:nvSpPr>
          <p:cNvPr id="156" name="What were the main challenges?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What were the main challenges?</a:t>
            </a:r>
          </a:p>
        </p:txBody>
      </p:sp>
      <p:pic>
        <p:nvPicPr>
          <p:cNvPr id="157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4"/>
            <a:ext cx="9144000" cy="404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9"/>
            <a:ext cx="9105900" cy="342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stress.gif" descr="stress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88709" y="2906911"/>
            <a:ext cx="4317655" cy="32209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0" t="0" r="0" b="94346"/>
          <a:stretch>
            <a:fillRect/>
          </a:stretch>
        </p:blipFill>
        <p:spPr>
          <a:xfrm>
            <a:off x="0" y="-6763"/>
            <a:ext cx="9144000" cy="387763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OpenSpace…"/>
          <p:cNvSpPr txBox="1"/>
          <p:nvPr/>
        </p:nvSpPr>
        <p:spPr>
          <a:xfrm>
            <a:off x="500380" y="1685219"/>
            <a:ext cx="7279145" cy="16841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28600" indent="-228600">
              <a:buSzPct val="100000"/>
              <a:buChar char="•"/>
            </a:pPr>
            <a:r>
              <a:t>OpenSpace</a:t>
            </a:r>
          </a:p>
          <a:p>
            <a:pPr marL="228600" indent="-228600">
              <a:buSzPct val="100000"/>
              <a:buChar char="•"/>
            </a:pPr>
          </a:p>
          <a:p>
            <a:pPr marL="228600" indent="-228600">
              <a:buSzPct val="100000"/>
              <a:buChar char="•"/>
            </a:pPr>
            <a:r>
              <a:t>Geo spatial dataset visualization</a:t>
            </a:r>
          </a:p>
          <a:p>
            <a:pPr marL="228600" indent="-228600">
              <a:buSzPct val="100000"/>
              <a:buChar char="•"/>
            </a:pPr>
          </a:p>
          <a:p>
            <a:pPr marL="228600" indent="-228600">
              <a:buSzPct val="100000"/>
              <a:buChar char="•"/>
            </a:pPr>
            <a:r>
              <a:t>Technology impact on science challenges</a:t>
            </a:r>
          </a:p>
        </p:txBody>
      </p:sp>
      <p:sp>
        <p:nvSpPr>
          <p:cNvPr id="163" name="What we learnt…"/>
          <p:cNvSpPr txBox="1"/>
          <p:nvPr>
            <p:ph type="title"/>
          </p:nvPr>
        </p:nvSpPr>
        <p:spPr>
          <a:xfrm>
            <a:off x="457200" y="356987"/>
            <a:ext cx="8229600" cy="9906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pPr/>
            <a:r>
              <a:t>What we learnt…</a:t>
            </a:r>
          </a:p>
        </p:txBody>
      </p:sp>
      <p:pic>
        <p:nvPicPr>
          <p:cNvPr id="164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15384"/>
            <a:ext cx="9144000" cy="404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050" y="11429"/>
            <a:ext cx="9105900" cy="342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iphy (2).mp4" descr="giphy (2)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7200" y="1595425"/>
            <a:ext cx="8229600" cy="46291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Picture 4" descr="Picture 4"/>
          <p:cNvPicPr>
            <a:picLocks noChangeAspect="1"/>
          </p:cNvPicPr>
          <p:nvPr/>
        </p:nvPicPr>
        <p:blipFill>
          <a:blip r:embed="rId5">
            <a:extLst/>
          </a:blip>
          <a:srcRect l="0" t="0" r="0" b="94346"/>
          <a:stretch>
            <a:fillRect/>
          </a:stretch>
        </p:blipFill>
        <p:spPr>
          <a:xfrm>
            <a:off x="0" y="-6763"/>
            <a:ext cx="9144000" cy="387763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Title 1"/>
          <p:cNvSpPr txBox="1"/>
          <p:nvPr/>
        </p:nvSpPr>
        <p:spPr>
          <a:xfrm>
            <a:off x="457200" y="356987"/>
            <a:ext cx="8229600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>
              <a:defRPr spc="-100" sz="4000">
                <a:solidFill>
                  <a:schemeClr val="accent4"/>
                </a:solidFill>
              </a:defRPr>
            </a:lvl1pPr>
          </a:lstStyle>
          <a:p>
            <a:pPr/>
            <a:r>
              <a:t>..and a happy Hacker</a:t>
            </a:r>
          </a:p>
        </p:txBody>
      </p:sp>
      <p:pic>
        <p:nvPicPr>
          <p:cNvPr id="170" name="Screen Shot 2019-02-10 at 10.39.33 AM.png" descr="Screen Shot 2019-02-10 at 10.39.33 A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0" y="-15384"/>
            <a:ext cx="9144000" cy="4047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Screen Shot 2019-02-10 at 11.11.16 AM.png" descr="Screen Shot 2019-02-10 at 11.11.16 AM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9050" y="11429"/>
            <a:ext cx="9105900" cy="342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Thank you…"/>
          <p:cNvSpPr txBox="1"/>
          <p:nvPr>
            <p:ph type="title"/>
          </p:nvPr>
        </p:nvSpPr>
        <p:spPr>
          <a:xfrm>
            <a:off x="2209800" y="6084687"/>
            <a:ext cx="8229600" cy="990601"/>
          </a:xfrm>
          <a:prstGeom prst="rect">
            <a:avLst/>
          </a:prstGeom>
        </p:spPr>
        <p:txBody>
          <a:bodyPr/>
          <a:lstStyle/>
          <a:p>
            <a:pPr lvl="1">
              <a:defRPr>
                <a:solidFill>
                  <a:schemeClr val="accent4"/>
                </a:solidFill>
              </a:defRPr>
            </a:pPr>
            <a:r>
              <a:t>                                Thank you…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9999" fill="hold"/>
                                        <p:tgtEl>
                                          <p:spTgt spid="1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6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larity">
  <a:themeElements>
    <a:clrScheme name="Clarity">
      <a:dk1>
        <a:srgbClr val="292934"/>
      </a:dk1>
      <a:lt1>
        <a:srgbClr val="FFFFFF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Clarity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642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3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642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3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larity">
  <a:themeElements>
    <a:clrScheme name="Clarity">
      <a:dk1>
        <a:srgbClr val="292934"/>
      </a:dk1>
      <a:lt1>
        <a:srgbClr val="34340B"/>
      </a:lt1>
      <a:dk2>
        <a:srgbClr val="A7A7A7"/>
      </a:dk2>
      <a:lt2>
        <a:srgbClr val="535353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FF00FF"/>
      </a:folHlink>
    </a:clrScheme>
    <a:fontScheme name="Clarity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2700000">
              <a:srgbClr val="000000">
                <a:alpha val="6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6425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270000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3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642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292934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